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9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7759E-9A65-A549-BF06-C2FA83F2D6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0EC517-1278-104E-8D92-3A0146D2D7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95FB88-5708-E945-836E-DD99A2616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E4FE67-34DC-2B4B-81A2-12A1E3F0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B9E60-FB80-7141-B618-EE4386E13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953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7480A-5932-1B45-A8E0-022A57A92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24C1A5-65F8-F246-8164-D99D870BE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B94FF1-58DC-A64B-B0C6-89B72D012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B72DC-939E-9C45-9B68-8A820035F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DE893-E540-E443-89B9-A83907F2F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138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FA9792-329C-4147-8BA2-D1FC027BE9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8E9F58-3CCA-9941-A4F1-C2E8635569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BCD0B-033C-C84F-9A38-05F68E6FE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A4E5E-20A7-0F4E-BF0F-71A81402D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D44425-DE69-B04E-9DDD-AF4550A17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050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42289-27FB-4141-A3C0-97B20C7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BA0E93-AA50-C240-B037-66303356FD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2A36FA-691B-3F45-95BE-16577E7AF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9E059-3CBD-654B-B9FA-EF3F2BF95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A9E0C-A528-9D4D-BB75-58FB7B9F7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773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0D7B8-3097-6B4D-A579-375207E37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4EE9F9-27CE-0F4E-9514-11E7E2662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761C3C-A304-5E40-976D-0006491AA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EEB56-3879-454F-ADFE-755BD718B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24F76-2AB1-3844-AFEE-AB37851D4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644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48CD9-9B3D-A24E-BBAC-F6E43AC89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95F2E-E13D-9748-8686-49F5B2FA30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35680-AF2A-1540-A260-E303848C39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25F33E-64F6-CC4E-80A7-DF497560D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2DE8BB-1616-7745-BC24-612E5AFF2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A64B4-0F2D-484C-980F-E8A529DF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581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4A13D-428A-2741-A716-C7715D4E7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F5AE7D-A42D-4241-A69E-673BB618A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B2F398-ACD8-9543-A69E-11679FF27F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7934F4-92FD-4C4F-B09B-286B017B9E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FE5202-1988-A543-8FEF-62EAEC0843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68DE46-C45C-094B-A035-7EA841086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43BE68-E771-3C45-86E1-AD39ED596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2A995F-697D-694F-A04B-4A8F20DE5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459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6F5C-8730-A047-BCA8-B8DBD8678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75507A-CA32-2E40-975A-5514F5CB3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772F41-E688-4041-A6AE-FB752A812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FCBC61-8754-5444-ACFD-4924E2C07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549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B27D0E-BB46-B44C-BE90-2016FE74E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2047A3-874F-7241-8B62-64C788A19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D5A035-E021-2440-BD8D-8AE0AE20E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99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2C59A-2FCE-9049-BD66-3D9BD9689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E7025F-92C9-3249-A896-6F5ADEE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B089AE-1193-B04F-AE0D-622C9C857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066E25-C1DD-F945-8745-9E3CE2A7C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0DD8D8-9C22-EE49-B87D-BA8B685DB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728C78-8BF3-1E4F-BADE-637CFF1D6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8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98B63-F0A7-3B4C-840C-B392E3487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F4DAA2-2186-4348-A34D-E7DD0E953C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FF18F-44B4-B943-BB46-7B0C631470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82B009-1FB3-9543-839E-6A8202719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51352-C4E2-5349-89EF-A45ACF1BE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7C4042-4796-7C49-A5AC-C9022FB28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87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tx1">
                <a:lumMod val="8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50B7CE-12C4-2B40-B5B2-9C72F387D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B07C37-1A26-C241-A8DB-1D44FC9ED7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ADB107-2DF1-D24F-B956-B2B2ECEF52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4D1C4-DFB2-0548-AC99-43E977DB2002}" type="datetimeFigureOut">
              <a:rPr lang="en-US" smtClean="0"/>
              <a:t>2/9/20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1B1A38-A0DA-A74E-9800-332A638ACA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B2A64-C468-A94B-8131-BAED639DB1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0402C-F958-2042-8108-828B575975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10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1360CA-BAB1-AF43-9471-7667A6723B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71" b="446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C9CD49-AFC8-0F41-B8D3-B126ACCE99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22021" y="3231931"/>
            <a:ext cx="3852041" cy="1834056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Sabon Next LT" panose="02000500000000000000" pitchFamily="2" charset="0"/>
                <a:cs typeface="Sabon Next LT" panose="02000500000000000000" pitchFamily="2" charset="0"/>
              </a:rPr>
              <a:t>VIZIONA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527866-929B-AB4E-9EA1-5429D5A979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82910" y="5242675"/>
            <a:ext cx="4330262" cy="68328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Sabon Next LT" panose="02000500000000000000" pitchFamily="2" charset="0"/>
                <a:cs typeface="Sabon Next LT" panose="02000500000000000000" pitchFamily="2" charset="0"/>
              </a:rPr>
              <a:t>Loyalty Analytics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92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"/>
    </mc:Choice>
    <mc:Fallback xmlns="">
      <p:transition spd="slow" advTm="45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38EEEA9-36C3-E845-89D6-F629B2EC75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6492" b="923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3E0451-E4C0-FA4A-8AC4-D5692E2C6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2021" y="3231931"/>
            <a:ext cx="3852041" cy="183405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3100" dirty="0">
                <a:latin typeface="Sabon Next LT" panose="02000500000000000000" pitchFamily="2" charset="0"/>
                <a:cs typeface="Sabon Next LT" panose="02000500000000000000" pitchFamily="2" charset="0"/>
              </a:rPr>
              <a:t>Data Transferred From Client DWH To First Retail System For Safe &amp; Fast Processing​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30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erson Holding Chart And Bar Graph">
            <a:extLst>
              <a:ext uri="{FF2B5EF4-FFF2-40B4-BE49-F238E27FC236}">
                <a16:creationId xmlns:a16="http://schemas.microsoft.com/office/drawing/2014/main" id="{ED186C9A-7B23-9249-8C19-36943451F3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5" b="7515"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659CA7-ABA2-C547-AA11-BB8DC6556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>
                <a:solidFill>
                  <a:srgbClr val="FFFFFF"/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Data Is Cleaned And Transformed According To Specific Business Needs​</a:t>
            </a:r>
          </a:p>
        </p:txBody>
      </p:sp>
    </p:spTree>
    <p:extLst>
      <p:ext uri="{BB962C8B-B14F-4D97-AF65-F5344CB8AC3E}">
        <p14:creationId xmlns:p14="http://schemas.microsoft.com/office/powerpoint/2010/main" val="15407991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Tm="4500">
        <p:fade/>
      </p:transition>
    </mc:Choice>
    <mc:Fallback xmlns="">
      <p:transition spd="med" advTm="45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tx2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DEFDAFEF-0898-F040-A1D3-98F41DD358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55" t="-1" r="-5455" b="-1"/>
          <a:stretch/>
        </p:blipFill>
        <p:spPr bwMode="auto">
          <a:xfrm>
            <a:off x="6583680" y="1686886"/>
            <a:ext cx="5577840" cy="2504689"/>
          </a:xfrm>
          <a:custGeom>
            <a:avLst/>
            <a:gdLst>
              <a:gd name="connsiteX0" fmla="*/ 3750470 w 5585325"/>
              <a:gd name="connsiteY0" fmla="*/ 0 h 2504689"/>
              <a:gd name="connsiteX1" fmla="*/ 5585325 w 5585325"/>
              <a:gd name="connsiteY1" fmla="*/ 0 h 2504689"/>
              <a:gd name="connsiteX2" fmla="*/ 5585325 w 5585325"/>
              <a:gd name="connsiteY2" fmla="*/ 2502787 h 2504689"/>
              <a:gd name="connsiteX3" fmla="*/ 4997928 w 5585325"/>
              <a:gd name="connsiteY3" fmla="*/ 2502787 h 2504689"/>
              <a:gd name="connsiteX4" fmla="*/ 4997928 w 5585325"/>
              <a:gd name="connsiteY4" fmla="*/ 2504689 h 2504689"/>
              <a:gd name="connsiteX5" fmla="*/ 0 w 5585325"/>
              <a:gd name="connsiteY5" fmla="*/ 2504689 h 2504689"/>
              <a:gd name="connsiteX6" fmla="*/ 1158367 w 5585325"/>
              <a:gd name="connsiteY6" fmla="*/ 4755 h 2504689"/>
              <a:gd name="connsiteX7" fmla="*/ 1084682 w 5585325"/>
              <a:gd name="connsiteY7" fmla="*/ 4755 h 2504689"/>
              <a:gd name="connsiteX8" fmla="*/ 1085177 w 5585325"/>
              <a:gd name="connsiteY8" fmla="*/ 3805 h 2504689"/>
              <a:gd name="connsiteX9" fmla="*/ 3750470 w 5585325"/>
              <a:gd name="connsiteY9" fmla="*/ 3805 h 2504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85325" h="2504689">
                <a:moveTo>
                  <a:pt x="3750470" y="0"/>
                </a:moveTo>
                <a:lnTo>
                  <a:pt x="5585325" y="0"/>
                </a:lnTo>
                <a:lnTo>
                  <a:pt x="5585325" y="2502787"/>
                </a:lnTo>
                <a:lnTo>
                  <a:pt x="4997928" y="2502787"/>
                </a:lnTo>
                <a:lnTo>
                  <a:pt x="4997928" y="2504689"/>
                </a:lnTo>
                <a:lnTo>
                  <a:pt x="0" y="2504689"/>
                </a:lnTo>
                <a:lnTo>
                  <a:pt x="1158367" y="4755"/>
                </a:lnTo>
                <a:lnTo>
                  <a:pt x="1084682" y="4755"/>
                </a:lnTo>
                <a:lnTo>
                  <a:pt x="1085177" y="3805"/>
                </a:lnTo>
                <a:lnTo>
                  <a:pt x="3750470" y="3805"/>
                </a:lnTo>
                <a:close/>
              </a:path>
            </a:pathLst>
          </a:custGeom>
          <a:gradFill>
            <a:gsLst>
              <a:gs pos="10000">
                <a:schemeClr val="tx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2B15DE-144D-9743-98F4-4C65B84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100" dirty="0">
                <a:solidFill>
                  <a:schemeClr val="tx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CLV Data Is Merged With Other Available Customer Data Used To Allocate Customers Into Actionable Value Segments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E9F00E8-D14E-8F48-9F63-4CFA548AE7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35" t="4070" r="-7735" b="-1"/>
          <a:stretch/>
        </p:blipFill>
        <p:spPr bwMode="auto">
          <a:xfrm>
            <a:off x="5371161" y="4355212"/>
            <a:ext cx="6820838" cy="2502788"/>
          </a:xfrm>
          <a:custGeom>
            <a:avLst/>
            <a:gdLst>
              <a:gd name="connsiteX0" fmla="*/ 4985983 w 6820838"/>
              <a:gd name="connsiteY0" fmla="*/ 0 h 2502788"/>
              <a:gd name="connsiteX1" fmla="*/ 6820838 w 6820838"/>
              <a:gd name="connsiteY1" fmla="*/ 0 h 2502788"/>
              <a:gd name="connsiteX2" fmla="*/ 6820838 w 6820838"/>
              <a:gd name="connsiteY2" fmla="*/ 2502787 h 2502788"/>
              <a:gd name="connsiteX3" fmla="*/ 5946580 w 6820838"/>
              <a:gd name="connsiteY3" fmla="*/ 2502787 h 2502788"/>
              <a:gd name="connsiteX4" fmla="*/ 5946580 w 6820838"/>
              <a:gd name="connsiteY4" fmla="*/ 2502788 h 2502788"/>
              <a:gd name="connsiteX5" fmla="*/ 0 w 6820838"/>
              <a:gd name="connsiteY5" fmla="*/ 2502788 h 2502788"/>
              <a:gd name="connsiteX6" fmla="*/ 1159249 w 6820838"/>
              <a:gd name="connsiteY6" fmla="*/ 951 h 2502788"/>
              <a:gd name="connsiteX7" fmla="*/ 1235642 w 6820838"/>
              <a:gd name="connsiteY7" fmla="*/ 951 h 2502788"/>
              <a:gd name="connsiteX8" fmla="*/ 1236137 w 6820838"/>
              <a:gd name="connsiteY8" fmla="*/ 1 h 2502788"/>
              <a:gd name="connsiteX9" fmla="*/ 4985983 w 6820838"/>
              <a:gd name="connsiteY9" fmla="*/ 1 h 250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20838" h="2502788">
                <a:moveTo>
                  <a:pt x="4985983" y="0"/>
                </a:moveTo>
                <a:lnTo>
                  <a:pt x="6820838" y="0"/>
                </a:lnTo>
                <a:lnTo>
                  <a:pt x="6820838" y="2502787"/>
                </a:lnTo>
                <a:lnTo>
                  <a:pt x="5946580" y="2502787"/>
                </a:lnTo>
                <a:lnTo>
                  <a:pt x="5946580" y="2502788"/>
                </a:lnTo>
                <a:lnTo>
                  <a:pt x="0" y="2502788"/>
                </a:lnTo>
                <a:lnTo>
                  <a:pt x="1159249" y="951"/>
                </a:lnTo>
                <a:lnTo>
                  <a:pt x="1235642" y="951"/>
                </a:lnTo>
                <a:lnTo>
                  <a:pt x="1236137" y="1"/>
                </a:lnTo>
                <a:lnTo>
                  <a:pt x="4985983" y="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1D29D300-B28E-EE4C-9827-6A5548E4B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08" y="2282956"/>
            <a:ext cx="6074492" cy="250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7515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2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DE664-35B6-6F49-B341-CD4239AD5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1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CLV Data Is Merged With Other Available Customer Data Used To Allocate Customers Into Actionable Value Segments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C18E861-C77D-2347-90D0-80F3F318BE7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"/>
          <a:stretch/>
        </p:blipFill>
        <p:spPr bwMode="auto">
          <a:xfrm>
            <a:off x="828675" y="1825626"/>
            <a:ext cx="10525125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663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Tm="5000">
        <p159:morph option="byObject"/>
      </p:transition>
    </mc:Choice>
    <mc:Fallback xmlns="">
      <p:transition spd="slow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2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1BFDF-08AB-654C-B841-C094A8E51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1821" y="3812954"/>
            <a:ext cx="6465287" cy="15160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kern="12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Outcome Data </a:t>
            </a:r>
            <a:r>
              <a:rPr lang="en-US" sz="34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G</a:t>
            </a:r>
            <a:r>
              <a:rPr lang="en-US" sz="3400" kern="12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ets </a:t>
            </a:r>
            <a:r>
              <a:rPr lang="en-US" sz="340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A</a:t>
            </a:r>
            <a:r>
              <a:rPr lang="en-US" sz="3400" kern="120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ggregated </a:t>
            </a:r>
            <a:r>
              <a:rPr lang="en-US" sz="34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A</a:t>
            </a:r>
            <a:r>
              <a:rPr lang="en-US" sz="3400" kern="120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nd </a:t>
            </a:r>
            <a:r>
              <a:rPr lang="en-US" sz="340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V</a:t>
            </a:r>
            <a:r>
              <a:rPr lang="en-US" sz="3400" kern="120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isualized </a:t>
            </a:r>
            <a:r>
              <a:rPr lang="en-US" sz="34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T</a:t>
            </a:r>
            <a:r>
              <a:rPr lang="en-US" sz="3400" kern="120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o </a:t>
            </a:r>
            <a:r>
              <a:rPr lang="en-US" sz="3400" kern="12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Enable </a:t>
            </a:r>
            <a:r>
              <a:rPr lang="en-US" sz="34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E</a:t>
            </a:r>
            <a:r>
              <a:rPr lang="en-US" sz="3400" kern="12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asy </a:t>
            </a:r>
            <a:r>
              <a:rPr lang="en-US" sz="34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I</a:t>
            </a:r>
            <a:r>
              <a:rPr lang="en-US" sz="3400" kern="1200" dirty="0">
                <a:solidFill>
                  <a:schemeClr val="bg2">
                    <a:lumMod val="25000"/>
                  </a:schemeClr>
                </a:solidFill>
                <a:latin typeface="Sabon Next LT" panose="02000500000000000000" pitchFamily="2" charset="0"/>
                <a:cs typeface="Sabon Next LT" panose="02000500000000000000" pitchFamily="2" charset="0"/>
              </a:rPr>
              <a:t>nsights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E6F939D-D951-B34A-A9CE-20A8FA2722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7" r="1367" b="-2"/>
          <a:stretch/>
        </p:blipFill>
        <p:spPr bwMode="auto">
          <a:xfrm>
            <a:off x="317635" y="299363"/>
            <a:ext cx="4160452" cy="304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9F61AE36-94B5-EE44-BCE2-0A9AF87BAB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166"/>
          <a:stretch/>
        </p:blipFill>
        <p:spPr bwMode="auto">
          <a:xfrm>
            <a:off x="4654296" y="299363"/>
            <a:ext cx="7217085" cy="300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8F2C0763-779C-6141-9D23-AA972B646D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9" r="-1" b="-1"/>
          <a:stretch/>
        </p:blipFill>
        <p:spPr bwMode="auto">
          <a:xfrm>
            <a:off x="317635" y="3509433"/>
            <a:ext cx="4160452" cy="302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472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1360CA-BAB1-AF43-9471-7667A6723B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271" b="446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C9CD49-AFC8-0F41-B8D3-B126ACCE99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22021" y="3231931"/>
            <a:ext cx="3852041" cy="1834056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Sabon Next LT" panose="02000500000000000000" pitchFamily="2" charset="0"/>
                <a:cs typeface="Sabon Next LT" panose="02000500000000000000" pitchFamily="2" charset="0"/>
              </a:rPr>
              <a:t>VIZIONA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527866-929B-AB4E-9EA1-5429D5A979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82910" y="5242675"/>
            <a:ext cx="4330262" cy="683284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Sabon Next LT" panose="02000500000000000000" pitchFamily="2" charset="0"/>
                <a:cs typeface="Sabon Next LT" panose="02000500000000000000" pitchFamily="2" charset="0"/>
              </a:rPr>
              <a:t>Loyalty Analytics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6341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74</Words>
  <Application>Microsoft Macintosh PowerPoint</Application>
  <PresentationFormat>Widescreen</PresentationFormat>
  <Paragraphs>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Sabon Next LT</vt:lpstr>
      <vt:lpstr>Office Theme</vt:lpstr>
      <vt:lpstr>VIZIONA</vt:lpstr>
      <vt:lpstr>Data Transferred From Client DWH To First Retail System For Safe &amp; Fast Processing​</vt:lpstr>
      <vt:lpstr>Data Is Cleaned And Transformed According To Specific Business Needs​</vt:lpstr>
      <vt:lpstr>CLV Data Is Merged With Other Available Customer Data Used To Allocate Customers Into Actionable Value Segments</vt:lpstr>
      <vt:lpstr>CLV Data Is Merged With Other Available Customer Data Used To Allocate Customers Into Actionable Value Segments</vt:lpstr>
      <vt:lpstr>Outcome Data Gets Aggregated And Visualized To Enable Easy Insights</vt:lpstr>
      <vt:lpstr>VIZIONA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LIBRA Analytics</dc:title>
  <dc:creator>Riley Shannon</dc:creator>
  <cp:lastModifiedBy>Felix Schildorfer</cp:lastModifiedBy>
  <cp:revision>13</cp:revision>
  <dcterms:created xsi:type="dcterms:W3CDTF">2020-02-06T19:59:54Z</dcterms:created>
  <dcterms:modified xsi:type="dcterms:W3CDTF">2020-02-09T22:26:34Z</dcterms:modified>
</cp:coreProperties>
</file>